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 id="2147483664" r:id="rId2"/>
    <p:sldMasterId id="2147483665" r:id="rId3"/>
  </p:sldMasterIdLst>
  <p:notesMasterIdLst>
    <p:notesMasterId r:id="rId12"/>
  </p:notesMasterIdLst>
  <p:sldIdLst>
    <p:sldId id="256" r:id="rId4"/>
    <p:sldId id="257" r:id="rId5"/>
    <p:sldId id="258" r:id="rId6"/>
    <p:sldId id="267" r:id="rId7"/>
    <p:sldId id="268" r:id="rId8"/>
    <p:sldId id="270" r:id="rId9"/>
    <p:sldId id="271" r:id="rId10"/>
    <p:sldId id="266"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ri Shelton" initials="" lastIdx="2" clrIdx="0"/>
  <p:cmAuthor id="1" name="Aubrey Turn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5cab2fa6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5cab2fa6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COVID team with faculty senate rep – meets weekly</a:t>
            </a:r>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5cab2fa6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5cab2fa6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a:r>
              <a:rPr lang="en-US" sz="1800" dirty="0">
                <a:effectLst/>
                <a:latin typeface="Calibri" panose="020F0502020204030204" pitchFamily="34" charset="0"/>
                <a:ea typeface="Times New Roman" panose="02020603050405020304" pitchFamily="18" charset="0"/>
              </a:rPr>
              <a:t>Higher Education Excellence in Diversity (HEED) Award from INSIGHT Into Diversity magazine, the oldest and largest diversity-focused publication in higher education for the third consecutive year as well as the article in The Chronicle in March outlining that from 2015 to 2020, the number of Black faculty members nearly doubled, the number of Hispanic faculty members rose about 50 percent, and the number of Asian faculty members increased by about 25 percent.</a:t>
            </a:r>
            <a:endParaRPr lang="en-US" sz="1800" dirty="0">
              <a:effectLst/>
              <a:latin typeface="Times New Roman" panose="02020603050405020304" pitchFamily="18" charset="0"/>
              <a:ea typeface="Times New Roman" panose="02020603050405020304" pitchFamily="18" charset="0"/>
            </a:endParaRPr>
          </a:p>
          <a:p>
            <a:pPr marL="0" marR="0"/>
            <a:r>
              <a:rPr lang="en-US" sz="1800" dirty="0">
                <a:effectLst/>
                <a:latin typeface="Calibri" panose="020F0502020204030204" pitchFamily="34" charset="0"/>
                <a:ea typeface="Times New Roman" panose="02020603050405020304" pitchFamily="18" charset="0"/>
              </a:rPr>
              <a:t>The thoughtful and difficult conversations that have taken place across the campus, and the work and resources so well chronicled on the EDI website highlight that Our Call to Action is to be a university where equity, diversity, and inclusion are not only what we say but what we do, and more, who we are – such that it is a part of our DNA.</a:t>
            </a:r>
            <a:endParaRPr lang="en-US" sz="1800" dirty="0">
              <a:effectLst/>
              <a:latin typeface="Times New Roman" panose="02020603050405020304" pitchFamily="18" charset="0"/>
              <a:ea typeface="Times New Roman" panose="02020603050405020304" pitchFamily="18" charset="0"/>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3465716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5cab2fa6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5cab2fa6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21763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5cab2fa6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5cab2fa6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8070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d5cab2fa6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d5cab2fa6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1763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Projection White">
  <p:cSld name="Cover-Projection White">
    <p:bg>
      <p:bgPr>
        <a:solidFill>
          <a:schemeClr val="lt1"/>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2376487" y="2195512"/>
            <a:ext cx="7439025" cy="24669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839788" y="902524"/>
            <a:ext cx="3932237" cy="1321125"/>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2"/>
              </a:buClr>
              <a:buSzPts val="3200"/>
              <a:buFont typeface="Georgia"/>
              <a:buNone/>
              <a:defRPr sz="32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12"/>
          <p:cNvSpPr txBox="1">
            <a:spLocks noGrp="1"/>
          </p:cNvSpPr>
          <p:nvPr>
            <p:ph type="body" idx="1"/>
          </p:nvPr>
        </p:nvSpPr>
        <p:spPr>
          <a:xfrm>
            <a:off x="5183188" y="1224925"/>
            <a:ext cx="6172200" cy="487362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2"/>
              </a:buClr>
              <a:buSzPts val="3200"/>
              <a:buFont typeface="Arial"/>
              <a:buChar char="•"/>
              <a:defRPr sz="3200" b="0" i="0" u="none" strike="noStrike" cap="none">
                <a:solidFill>
                  <a:schemeClr val="dk2"/>
                </a:solidFill>
                <a:latin typeface="Arial"/>
                <a:ea typeface="Arial"/>
                <a:cs typeface="Arial"/>
                <a:sym typeface="Arial"/>
              </a:defRPr>
            </a:lvl1pPr>
            <a:lvl2pPr marL="914400" marR="0" lvl="1" indent="-406400" algn="l" rtl="0">
              <a:lnSpc>
                <a:spcPct val="90000"/>
              </a:lnSpc>
              <a:spcBef>
                <a:spcPts val="5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2pPr>
            <a:lvl3pPr marL="1371600" marR="0" lvl="2"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3pPr>
            <a:lvl4pPr marL="1828800" marR="0" lvl="3"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4pPr>
            <a:lvl5pPr marL="2286000" marR="0" lvl="4"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12"/>
          <p:cNvSpPr txBox="1">
            <a:spLocks noGrp="1"/>
          </p:cNvSpPr>
          <p:nvPr>
            <p:ph type="body" idx="2"/>
          </p:nvPr>
        </p:nvSpPr>
        <p:spPr>
          <a:xfrm>
            <a:off x="839788" y="2294900"/>
            <a:ext cx="3932237" cy="38115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1pPr>
            <a:lvl2pPr marL="914400" marR="0" lvl="1" indent="-228600" algn="l" rtl="0">
              <a:lnSpc>
                <a:spcPct val="90000"/>
              </a:lnSpc>
              <a:spcBef>
                <a:spcPts val="5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67" name="Google Shape;6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839788" y="926274"/>
            <a:ext cx="3932237" cy="1297375"/>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2"/>
              </a:buClr>
              <a:buSzPts val="3200"/>
              <a:buFont typeface="Georgia"/>
              <a:buNone/>
              <a:defRPr sz="32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2" name="Google Shape;72;p13"/>
          <p:cNvSpPr>
            <a:spLocks noGrp="1"/>
          </p:cNvSpPr>
          <p:nvPr>
            <p:ph type="pic" idx="2"/>
          </p:nvPr>
        </p:nvSpPr>
        <p:spPr>
          <a:xfrm>
            <a:off x="5183188" y="1272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2"/>
              </a:buClr>
              <a:buSzPts val="3200"/>
              <a:buFont typeface="Arial"/>
              <a:buNone/>
              <a:defRPr sz="3200" b="0" i="0" u="none" strike="noStrike" cap="none">
                <a:solidFill>
                  <a:schemeClr val="dk2"/>
                </a:solidFill>
                <a:latin typeface="Arial"/>
                <a:ea typeface="Arial"/>
                <a:cs typeface="Arial"/>
                <a:sym typeface="Arial"/>
              </a:defRPr>
            </a:lvl1pPr>
            <a:lvl2pPr marR="0" lvl="1" algn="l" rtl="0">
              <a:lnSpc>
                <a:spcPct val="90000"/>
              </a:lnSpc>
              <a:spcBef>
                <a:spcPts val="50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l" rtl="0">
              <a:lnSpc>
                <a:spcPct val="90000"/>
              </a:lnSpc>
              <a:spcBef>
                <a:spcPts val="50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3pPr>
            <a:lvl4pPr marR="0" lvl="3"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4pPr>
            <a:lvl5pPr marR="0" lvl="4"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3" name="Google Shape;73;p13"/>
          <p:cNvSpPr txBox="1">
            <a:spLocks noGrp="1"/>
          </p:cNvSpPr>
          <p:nvPr>
            <p:ph type="body" idx="1"/>
          </p:nvPr>
        </p:nvSpPr>
        <p:spPr>
          <a:xfrm>
            <a:off x="839788" y="2342400"/>
            <a:ext cx="3932237" cy="38115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1pPr>
            <a:lvl2pPr marL="914400" marR="0" lvl="1" indent="-228600" algn="l" rtl="0">
              <a:lnSpc>
                <a:spcPct val="90000"/>
              </a:lnSpc>
              <a:spcBef>
                <a:spcPts val="500"/>
              </a:spcBef>
              <a:spcAft>
                <a:spcPts val="0"/>
              </a:spcAft>
              <a:buClr>
                <a:schemeClr val="dk2"/>
              </a:buClr>
              <a:buSzPts val="1400"/>
              <a:buFont typeface="Arial"/>
              <a:buNone/>
              <a:defRPr sz="1400" b="0"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1200"/>
              <a:buFont typeface="Arial"/>
              <a:buNone/>
              <a:defRPr sz="1200" b="0"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000"/>
              <a:buFont typeface="Arial"/>
              <a:buNone/>
              <a:defRPr sz="1000" b="0"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4" name="Google Shape;7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7"/>
        <p:cNvGrpSpPr/>
        <p:nvPr/>
      </p:nvGrpSpPr>
      <p:grpSpPr>
        <a:xfrm>
          <a:off x="0" y="0"/>
          <a:ext cx="0" cy="0"/>
          <a:chOff x="0" y="0"/>
          <a:chExt cx="0" cy="0"/>
        </a:xfrm>
      </p:grpSpPr>
      <p:sp>
        <p:nvSpPr>
          <p:cNvPr id="78" name="Google Shape;78;p14"/>
          <p:cNvSpPr txBox="1">
            <a:spLocks noGrp="1"/>
          </p:cNvSpPr>
          <p:nvPr>
            <p:ph type="title"/>
          </p:nvPr>
        </p:nvSpPr>
        <p:spPr>
          <a:xfrm>
            <a:off x="838200" y="973777"/>
            <a:ext cx="10515600" cy="117439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Google Shape;79;p14"/>
          <p:cNvSpPr txBox="1">
            <a:spLocks noGrp="1"/>
          </p:cNvSpPr>
          <p:nvPr>
            <p:ph type="body" idx="1"/>
          </p:nvPr>
        </p:nvSpPr>
        <p:spPr>
          <a:xfrm rot="5400000">
            <a:off x="4171301" y="-1005537"/>
            <a:ext cx="3849399" cy="10515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Google Shape;8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Google Shape;8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3"/>
        <p:cNvGrpSpPr/>
        <p:nvPr/>
      </p:nvGrpSpPr>
      <p:grpSpPr>
        <a:xfrm>
          <a:off x="0" y="0"/>
          <a:ext cx="0" cy="0"/>
          <a:chOff x="0" y="0"/>
          <a:chExt cx="0" cy="0"/>
        </a:xfrm>
      </p:grpSpPr>
      <p:sp>
        <p:nvSpPr>
          <p:cNvPr id="84" name="Google Shape;84;p15"/>
          <p:cNvSpPr txBox="1">
            <a:spLocks noGrp="1"/>
          </p:cNvSpPr>
          <p:nvPr>
            <p:ph type="title"/>
          </p:nvPr>
        </p:nvSpPr>
        <p:spPr>
          <a:xfrm rot="5400000">
            <a:off x="7425882" y="2249044"/>
            <a:ext cx="5226937" cy="26289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15"/>
          <p:cNvSpPr txBox="1">
            <a:spLocks noGrp="1"/>
          </p:cNvSpPr>
          <p:nvPr>
            <p:ph type="body" idx="1"/>
          </p:nvPr>
        </p:nvSpPr>
        <p:spPr>
          <a:xfrm rot="5400000">
            <a:off x="2091882" y="-303656"/>
            <a:ext cx="5226937" cy="77343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6" name="Google Shape;8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Google Shape;8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92"/>
        <p:cNvGrpSpPr/>
        <p:nvPr/>
      </p:nvGrpSpPr>
      <p:grpSpPr>
        <a:xfrm>
          <a:off x="0" y="0"/>
          <a:ext cx="0" cy="0"/>
          <a:chOff x="0" y="0"/>
          <a:chExt cx="0" cy="0"/>
        </a:xfrm>
      </p:grpSpPr>
      <p:pic>
        <p:nvPicPr>
          <p:cNvPr id="93" name="Google Shape;93;p17"/>
          <p:cNvPicPr preferRelativeResize="0"/>
          <p:nvPr/>
        </p:nvPicPr>
        <p:blipFill rotWithShape="1">
          <a:blip r:embed="rId2">
            <a:alphaModFix/>
          </a:blip>
          <a:srcRect/>
          <a:stretch/>
        </p:blipFill>
        <p:spPr>
          <a:xfrm>
            <a:off x="1488" y="0"/>
            <a:ext cx="12189023" cy="68580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 you slide">
  <p:cSld name="Thank you slide">
    <p:bg>
      <p:bgPr>
        <a:solidFill>
          <a:schemeClr val="lt2"/>
        </a:solidFill>
        <a:effectLst/>
      </p:bgPr>
    </p:bg>
    <p:spTree>
      <p:nvGrpSpPr>
        <p:cNvPr id="1" name="Shape 94"/>
        <p:cNvGrpSpPr/>
        <p:nvPr/>
      </p:nvGrpSpPr>
      <p:grpSpPr>
        <a:xfrm>
          <a:off x="0" y="0"/>
          <a:ext cx="0" cy="0"/>
          <a:chOff x="0" y="0"/>
          <a:chExt cx="0" cy="0"/>
        </a:xfrm>
      </p:grpSpPr>
      <p:sp>
        <p:nvSpPr>
          <p:cNvPr id="95" name="Google Shape;95;p18"/>
          <p:cNvSpPr/>
          <p:nvPr/>
        </p:nvSpPr>
        <p:spPr>
          <a:xfrm>
            <a:off x="0" y="0"/>
            <a:ext cx="12192000" cy="2490952"/>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96" name="Google Shape;96;p18"/>
          <p:cNvPicPr preferRelativeResize="0"/>
          <p:nvPr/>
        </p:nvPicPr>
        <p:blipFill rotWithShape="1">
          <a:blip r:embed="rId2">
            <a:alphaModFix/>
          </a:blip>
          <a:srcRect/>
          <a:stretch/>
        </p:blipFill>
        <p:spPr>
          <a:xfrm>
            <a:off x="4982575" y="603023"/>
            <a:ext cx="2448239" cy="1455235"/>
          </a:xfrm>
          <a:prstGeom prst="rect">
            <a:avLst/>
          </a:prstGeom>
          <a:noFill/>
          <a:ln>
            <a:noFill/>
          </a:ln>
        </p:spPr>
      </p:pic>
      <p:sp>
        <p:nvSpPr>
          <p:cNvPr id="97" name="Google Shape;97;p18"/>
          <p:cNvSpPr txBox="1">
            <a:spLocks noGrp="1"/>
          </p:cNvSpPr>
          <p:nvPr>
            <p:ph type="body" idx="1"/>
          </p:nvPr>
        </p:nvSpPr>
        <p:spPr>
          <a:xfrm>
            <a:off x="2603007" y="3710344"/>
            <a:ext cx="6985986" cy="1544526"/>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chemeClr val="dk2"/>
              </a:buClr>
              <a:buSzPts val="5400"/>
              <a:buFont typeface="Arial"/>
              <a:buNone/>
              <a:defRPr sz="5400" b="0" i="0" u="none" strike="noStrike" cap="none">
                <a:solidFill>
                  <a:schemeClr val="dk2"/>
                </a:solidFill>
                <a:latin typeface="Georgia"/>
                <a:ea typeface="Georgia"/>
                <a:cs typeface="Georgia"/>
                <a:sym typeface="Georgia"/>
              </a:defRPr>
            </a:lvl1pPr>
            <a:lvl2pPr marL="914400" marR="0" lvl="1" indent="-228600" algn="l" rtl="0">
              <a:lnSpc>
                <a:spcPct val="90000"/>
              </a:lnSpc>
              <a:spcBef>
                <a:spcPts val="50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hite Cover-Title with Logo">
  <p:cSld name="White Cover-Title with Logo">
    <p:bg>
      <p:bgPr>
        <a:solidFill>
          <a:schemeClr val="lt1"/>
        </a:solidFill>
        <a:effectLst/>
      </p:bgPr>
    </p:bg>
    <p:spTree>
      <p:nvGrpSpPr>
        <p:cNvPr id="1" name="Shape 10"/>
        <p:cNvGrpSpPr/>
        <p:nvPr/>
      </p:nvGrpSpPr>
      <p:grpSpPr>
        <a:xfrm>
          <a:off x="0" y="0"/>
          <a:ext cx="0" cy="0"/>
          <a:chOff x="0" y="0"/>
          <a:chExt cx="0" cy="0"/>
        </a:xfrm>
      </p:grpSpPr>
      <p:sp>
        <p:nvSpPr>
          <p:cNvPr id="11" name="Google Shape;11;p3"/>
          <p:cNvSpPr txBox="1">
            <a:spLocks noGrp="1"/>
          </p:cNvSpPr>
          <p:nvPr>
            <p:ph type="subTitle" idx="1"/>
          </p:nvPr>
        </p:nvSpPr>
        <p:spPr>
          <a:xfrm>
            <a:off x="1524000" y="4484905"/>
            <a:ext cx="9144000" cy="1075065"/>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rgbClr val="595959"/>
              </a:buClr>
              <a:buSzPts val="2400"/>
              <a:buFont typeface="Arial"/>
              <a:buNone/>
              <a:defRPr sz="2400" b="0" i="0" u="none" strike="noStrike" cap="none">
                <a:solidFill>
                  <a:srgbClr val="595959"/>
                </a:solidFill>
                <a:latin typeface="Arial"/>
                <a:ea typeface="Arial"/>
                <a:cs typeface="Arial"/>
                <a:sym typeface="Arial"/>
              </a:defRPr>
            </a:lvl1pPr>
            <a:lvl2pPr marR="0" lvl="1" algn="ctr"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2pPr>
            <a:lvl3pPr marR="0" lvl="2" algn="ctr"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3pPr>
            <a:lvl4pPr marR="0" lvl="3" algn="ctr" rtl="0">
              <a:lnSpc>
                <a:spcPct val="90000"/>
              </a:lnSpc>
              <a:spcBef>
                <a:spcPts val="5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4pPr>
            <a:lvl5pPr marR="0" lvl="4" algn="ctr" rtl="0">
              <a:lnSpc>
                <a:spcPct val="90000"/>
              </a:lnSpc>
              <a:spcBef>
                <a:spcPts val="5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12" name="Google Shape;12;p3"/>
          <p:cNvPicPr preferRelativeResize="0"/>
          <p:nvPr/>
        </p:nvPicPr>
        <p:blipFill rotWithShape="1">
          <a:blip r:embed="rId2">
            <a:alphaModFix/>
          </a:blip>
          <a:srcRect/>
          <a:stretch/>
        </p:blipFill>
        <p:spPr>
          <a:xfrm>
            <a:off x="3314918" y="1201978"/>
            <a:ext cx="5629275" cy="1866815"/>
          </a:xfrm>
          <a:prstGeom prst="rect">
            <a:avLst/>
          </a:prstGeom>
          <a:noFill/>
          <a:ln>
            <a:noFill/>
          </a:ln>
        </p:spPr>
      </p:pic>
      <p:sp>
        <p:nvSpPr>
          <p:cNvPr id="13" name="Google Shape;13;p3"/>
          <p:cNvSpPr txBox="1">
            <a:spLocks noGrp="1"/>
          </p:cNvSpPr>
          <p:nvPr>
            <p:ph type="body" idx="2"/>
          </p:nvPr>
        </p:nvSpPr>
        <p:spPr>
          <a:xfrm>
            <a:off x="1524000" y="3132668"/>
            <a:ext cx="9143999" cy="1267168"/>
          </a:xfrm>
          <a:prstGeom prst="rect">
            <a:avLst/>
          </a:prstGeom>
          <a:noFill/>
          <a:ln>
            <a:noFill/>
          </a:ln>
        </p:spPr>
        <p:txBody>
          <a:bodyPr spcFirstLastPara="1" wrap="square" lIns="91425" tIns="45700" rIns="91425" bIns="45700" anchor="b" anchorCtr="0">
            <a:noAutofit/>
          </a:bodyPr>
          <a:lstStyle>
            <a:lvl1pPr marL="457200" marR="0" lvl="0" indent="-228600" algn="ctr" rtl="0">
              <a:lnSpc>
                <a:spcPct val="90000"/>
              </a:lnSpc>
              <a:spcBef>
                <a:spcPts val="1000"/>
              </a:spcBef>
              <a:spcAft>
                <a:spcPts val="0"/>
              </a:spcAft>
              <a:buClr>
                <a:schemeClr val="dk2"/>
              </a:buClr>
              <a:buSzPts val="4400"/>
              <a:buFont typeface="Arial"/>
              <a:buNone/>
              <a:defRPr sz="4400" b="0" i="0" u="none" strike="noStrike" cap="none">
                <a:solidFill>
                  <a:schemeClr val="dk2"/>
                </a:solidFill>
                <a:latin typeface="Georgia"/>
                <a:ea typeface="Georgia"/>
                <a:cs typeface="Georgia"/>
                <a:sym typeface="Georgia"/>
              </a:defRPr>
            </a:lvl1pPr>
            <a:lvl2pPr marL="914400" marR="0" lvl="1" indent="-228600" algn="l" rtl="0">
              <a:lnSpc>
                <a:spcPct val="90000"/>
              </a:lnSpc>
              <a:spcBef>
                <a:spcPts val="50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2"/>
              </a:buClr>
              <a:buSzPts val="6000"/>
              <a:buFont typeface="Georgia"/>
              <a:buNone/>
              <a:defRPr sz="60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1pPr>
            <a:lvl2pPr marR="0" lvl="1" algn="ctr"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2pPr>
            <a:lvl3pPr marR="0" lvl="2" algn="ctr" rtl="0">
              <a:lnSpc>
                <a:spcPct val="90000"/>
              </a:lnSpc>
              <a:spcBef>
                <a:spcPts val="5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3pPr>
            <a:lvl4pPr marR="0" lvl="3" algn="ctr" rtl="0">
              <a:lnSpc>
                <a:spcPct val="90000"/>
              </a:lnSpc>
              <a:spcBef>
                <a:spcPts val="5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4pPr>
            <a:lvl5pPr marR="0" lvl="4" algn="ctr" rtl="0">
              <a:lnSpc>
                <a:spcPct val="90000"/>
              </a:lnSpc>
              <a:spcBef>
                <a:spcPts val="500"/>
              </a:spcBef>
              <a:spcAft>
                <a:spcPts val="0"/>
              </a:spcAft>
              <a:buClr>
                <a:schemeClr val="dk2"/>
              </a:buClr>
              <a:buSzPts val="1600"/>
              <a:buFont typeface="Arial"/>
              <a:buNone/>
              <a:defRPr sz="1600" b="0" i="0" u="none" strike="noStrike" cap="none">
                <a:solidFill>
                  <a:schemeClr val="dk2"/>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3" name="Google Shape;2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Google Shape;2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838200" y="973777"/>
            <a:ext cx="10515600" cy="117439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6"/>
          <p:cNvSpPr txBox="1">
            <a:spLocks noGrp="1"/>
          </p:cNvSpPr>
          <p:nvPr>
            <p:ph type="body" idx="1"/>
          </p:nvPr>
        </p:nvSpPr>
        <p:spPr>
          <a:xfrm>
            <a:off x="838200" y="2327563"/>
            <a:ext cx="10515600" cy="3849399"/>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 name="Google Shape;29;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Google Shape;30;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2"/>
              </a:buClr>
              <a:buSzPts val="6000"/>
              <a:buFont typeface="Georgia"/>
              <a:buNone/>
              <a:defRPr sz="60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9pPr>
          </a:lstStyle>
          <a:p>
            <a:endParaRPr/>
          </a:p>
        </p:txBody>
      </p:sp>
      <p:sp>
        <p:nvSpPr>
          <p:cNvPr id="35" name="Google Shape;3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Google Shape;3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838200" y="1021278"/>
            <a:ext cx="10515600" cy="109127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Google Shape;40;p8"/>
          <p:cNvSpPr txBox="1">
            <a:spLocks noGrp="1"/>
          </p:cNvSpPr>
          <p:nvPr>
            <p:ph type="body" idx="1"/>
          </p:nvPr>
        </p:nvSpPr>
        <p:spPr>
          <a:xfrm>
            <a:off x="838200" y="2291937"/>
            <a:ext cx="5181600" cy="388502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8"/>
          <p:cNvSpPr txBox="1">
            <a:spLocks noGrp="1"/>
          </p:cNvSpPr>
          <p:nvPr>
            <p:ph type="body" idx="2"/>
          </p:nvPr>
        </p:nvSpPr>
        <p:spPr>
          <a:xfrm>
            <a:off x="6172200" y="2291937"/>
            <a:ext cx="5181600" cy="388502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914400"/>
            <a:ext cx="10515600" cy="126841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9"/>
          <p:cNvSpPr txBox="1">
            <a:spLocks noGrp="1"/>
          </p:cNvSpPr>
          <p:nvPr>
            <p:ph type="body" idx="1"/>
          </p:nvPr>
        </p:nvSpPr>
        <p:spPr>
          <a:xfrm>
            <a:off x="836612" y="2182813"/>
            <a:ext cx="5157787"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00"/>
              </a:spcBef>
              <a:spcAft>
                <a:spcPts val="0"/>
              </a:spcAft>
              <a:buClr>
                <a:schemeClr val="dk2"/>
              </a:buClr>
              <a:buSzPts val="2000"/>
              <a:buFont typeface="Arial"/>
              <a:buNone/>
              <a:defRPr sz="2000" b="1"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1800"/>
              <a:buFont typeface="Arial"/>
              <a:buNone/>
              <a:defRPr sz="1800" b="1"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600"/>
              <a:buFont typeface="Arial"/>
              <a:buNone/>
              <a:defRPr sz="1600" b="1"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600"/>
              <a:buFont typeface="Arial"/>
              <a:buNone/>
              <a:defRPr sz="1600" b="1"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body" idx="2"/>
          </p:nvPr>
        </p:nvSpPr>
        <p:spPr>
          <a:xfrm>
            <a:off x="839788" y="3006725"/>
            <a:ext cx="5157787" cy="31829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9" name="Google Shape;49;p9"/>
          <p:cNvSpPr txBox="1">
            <a:spLocks noGrp="1"/>
          </p:cNvSpPr>
          <p:nvPr>
            <p:ph type="body" idx="3"/>
          </p:nvPr>
        </p:nvSpPr>
        <p:spPr>
          <a:xfrm>
            <a:off x="6169024" y="2182813"/>
            <a:ext cx="5183188"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2"/>
              </a:buClr>
              <a:buSzPts val="2400"/>
              <a:buFont typeface="Arial"/>
              <a:buNone/>
              <a:defRPr sz="2400" b="1" i="0" u="none" strike="noStrike" cap="none">
                <a:solidFill>
                  <a:schemeClr val="dk2"/>
                </a:solidFill>
                <a:latin typeface="Arial"/>
                <a:ea typeface="Arial"/>
                <a:cs typeface="Arial"/>
                <a:sym typeface="Arial"/>
              </a:defRPr>
            </a:lvl1pPr>
            <a:lvl2pPr marL="914400" marR="0" lvl="1" indent="-228600" algn="l" rtl="0">
              <a:lnSpc>
                <a:spcPct val="90000"/>
              </a:lnSpc>
              <a:spcBef>
                <a:spcPts val="500"/>
              </a:spcBef>
              <a:spcAft>
                <a:spcPts val="0"/>
              </a:spcAft>
              <a:buClr>
                <a:schemeClr val="dk2"/>
              </a:buClr>
              <a:buSzPts val="2000"/>
              <a:buFont typeface="Arial"/>
              <a:buNone/>
              <a:defRPr sz="2000" b="1" i="0" u="none" strike="noStrike" cap="none">
                <a:solidFill>
                  <a:schemeClr val="dk2"/>
                </a:solidFill>
                <a:latin typeface="Arial"/>
                <a:ea typeface="Arial"/>
                <a:cs typeface="Arial"/>
                <a:sym typeface="Arial"/>
              </a:defRPr>
            </a:lvl2pPr>
            <a:lvl3pPr marL="1371600" marR="0" lvl="2" indent="-228600" algn="l" rtl="0">
              <a:lnSpc>
                <a:spcPct val="90000"/>
              </a:lnSpc>
              <a:spcBef>
                <a:spcPts val="500"/>
              </a:spcBef>
              <a:spcAft>
                <a:spcPts val="0"/>
              </a:spcAft>
              <a:buClr>
                <a:schemeClr val="dk2"/>
              </a:buClr>
              <a:buSzPts val="1800"/>
              <a:buFont typeface="Arial"/>
              <a:buNone/>
              <a:defRPr sz="1800" b="1" i="0" u="none" strike="noStrike" cap="none">
                <a:solidFill>
                  <a:schemeClr val="dk2"/>
                </a:solidFill>
                <a:latin typeface="Arial"/>
                <a:ea typeface="Arial"/>
                <a:cs typeface="Arial"/>
                <a:sym typeface="Arial"/>
              </a:defRPr>
            </a:lvl3pPr>
            <a:lvl4pPr marL="1828800" marR="0" lvl="3" indent="-228600" algn="l" rtl="0">
              <a:lnSpc>
                <a:spcPct val="90000"/>
              </a:lnSpc>
              <a:spcBef>
                <a:spcPts val="500"/>
              </a:spcBef>
              <a:spcAft>
                <a:spcPts val="0"/>
              </a:spcAft>
              <a:buClr>
                <a:schemeClr val="dk2"/>
              </a:buClr>
              <a:buSzPts val="1600"/>
              <a:buFont typeface="Arial"/>
              <a:buNone/>
              <a:defRPr sz="1600" b="1" i="0" u="none" strike="noStrike" cap="none">
                <a:solidFill>
                  <a:schemeClr val="dk2"/>
                </a:solidFill>
                <a:latin typeface="Arial"/>
                <a:ea typeface="Arial"/>
                <a:cs typeface="Arial"/>
                <a:sym typeface="Arial"/>
              </a:defRPr>
            </a:lvl4pPr>
            <a:lvl5pPr marL="2286000" marR="0" lvl="4" indent="-228600" algn="l" rtl="0">
              <a:lnSpc>
                <a:spcPct val="90000"/>
              </a:lnSpc>
              <a:spcBef>
                <a:spcPts val="500"/>
              </a:spcBef>
              <a:spcAft>
                <a:spcPts val="0"/>
              </a:spcAft>
              <a:buClr>
                <a:schemeClr val="dk2"/>
              </a:buClr>
              <a:buSzPts val="1600"/>
              <a:buFont typeface="Arial"/>
              <a:buNone/>
              <a:defRPr sz="1600" b="1"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0" name="Google Shape;50;p9"/>
          <p:cNvSpPr txBox="1">
            <a:spLocks noGrp="1"/>
          </p:cNvSpPr>
          <p:nvPr>
            <p:ph type="body" idx="4"/>
          </p:nvPr>
        </p:nvSpPr>
        <p:spPr>
          <a:xfrm>
            <a:off x="6172200" y="3006725"/>
            <a:ext cx="5183188" cy="31829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8200" y="973777"/>
            <a:ext cx="10515600" cy="117439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Google Shape;5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838200" y="973777"/>
            <a:ext cx="10515600" cy="1174398"/>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4"/>
          <p:cNvSpPr txBox="1">
            <a:spLocks noGrp="1"/>
          </p:cNvSpPr>
          <p:nvPr>
            <p:ph type="body" idx="1"/>
          </p:nvPr>
        </p:nvSpPr>
        <p:spPr>
          <a:xfrm>
            <a:off x="838200" y="2327563"/>
            <a:ext cx="10515600" cy="3849399"/>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7" name="Google Shape;17;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 name="Google Shape;1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Georgia"/>
              <a:buNone/>
              <a:defRPr sz="44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Arial"/>
                <a:ea typeface="Arial"/>
                <a:cs typeface="Arial"/>
                <a:sym typeface="Arial"/>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Arial"/>
                <a:ea typeface="Arial"/>
                <a:cs typeface="Arial"/>
                <a:sym typeface="Arial"/>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iversity-inclusion.uncg.ed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diversity-inclusion.uncg.edu/diversity-dashboar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2"/>
              </a:buClr>
              <a:buSzPts val="6000"/>
              <a:buFont typeface="Georgia"/>
              <a:buNone/>
            </a:pPr>
            <a:r>
              <a:rPr lang="en-US" sz="5600" dirty="0"/>
              <a:t>State of the University</a:t>
            </a:r>
            <a:br>
              <a:rPr lang="en-US" sz="5600" dirty="0"/>
            </a:br>
            <a:r>
              <a:rPr lang="en-US" sz="5600" dirty="0"/>
              <a:t>ARF Annual Meeting </a:t>
            </a:r>
            <a:endParaRPr sz="5600" b="0" i="0" u="none" strike="noStrike" cap="none" dirty="0">
              <a:solidFill>
                <a:schemeClr val="dk2"/>
              </a:solidFill>
              <a:latin typeface="Georgia"/>
              <a:ea typeface="Georgia"/>
              <a:cs typeface="Georgia"/>
              <a:sym typeface="Georgia"/>
            </a:endParaRPr>
          </a:p>
        </p:txBody>
      </p:sp>
      <p:sp>
        <p:nvSpPr>
          <p:cNvPr id="107" name="Google Shape;107;p20"/>
          <p:cNvSpPr txBox="1">
            <a:spLocks noGrp="1"/>
          </p:cNvSpPr>
          <p:nvPr>
            <p:ph type="subTitle" idx="1"/>
          </p:nvPr>
        </p:nvSpPr>
        <p:spPr>
          <a:xfrm>
            <a:off x="1524000" y="3602055"/>
            <a:ext cx="9144000" cy="23088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2"/>
              </a:buClr>
              <a:buSzPts val="2400"/>
              <a:buFont typeface="Arial"/>
              <a:buNone/>
            </a:pPr>
            <a:endParaRPr i="1" dirty="0"/>
          </a:p>
          <a:p>
            <a:pPr marL="0" marR="0" lvl="0" indent="0" algn="ctr" rtl="0">
              <a:lnSpc>
                <a:spcPct val="90000"/>
              </a:lnSpc>
              <a:spcBef>
                <a:spcPts val="0"/>
              </a:spcBef>
              <a:spcAft>
                <a:spcPts val="0"/>
              </a:spcAft>
              <a:buClr>
                <a:schemeClr val="dk2"/>
              </a:buClr>
              <a:buSzPts val="2400"/>
              <a:buFont typeface="Arial"/>
              <a:buNone/>
            </a:pPr>
            <a:endParaRPr i="1" dirty="0"/>
          </a:p>
          <a:p>
            <a:pPr marL="0" marR="0" lvl="0" indent="0" algn="ctr" rtl="0">
              <a:lnSpc>
                <a:spcPct val="90000"/>
              </a:lnSpc>
              <a:spcBef>
                <a:spcPts val="0"/>
              </a:spcBef>
              <a:spcAft>
                <a:spcPts val="0"/>
              </a:spcAft>
              <a:buClr>
                <a:schemeClr val="dk2"/>
              </a:buClr>
              <a:buSzPts val="2400"/>
              <a:buFont typeface="Arial"/>
              <a:buNone/>
            </a:pPr>
            <a:r>
              <a:rPr lang="en-US" dirty="0"/>
              <a:t>Interim Provost &amp; Vice Chancellor for Research &amp; Engagement Terri L. Shelton</a:t>
            </a:r>
          </a:p>
          <a:p>
            <a:pPr marL="0" marR="0" lvl="0" indent="0" algn="ctr" rtl="0">
              <a:lnSpc>
                <a:spcPct val="90000"/>
              </a:lnSpc>
              <a:spcBef>
                <a:spcPts val="0"/>
              </a:spcBef>
              <a:spcAft>
                <a:spcPts val="0"/>
              </a:spcAft>
              <a:buClr>
                <a:schemeClr val="dk2"/>
              </a:buClr>
              <a:buSzPts val="2400"/>
              <a:buFont typeface="Arial"/>
              <a:buNone/>
            </a:pPr>
            <a:endParaRPr lang="en-US" dirty="0"/>
          </a:p>
          <a:p>
            <a:pPr marL="0" marR="0" lvl="0" indent="0" algn="ctr" rtl="0">
              <a:lnSpc>
                <a:spcPct val="90000"/>
              </a:lnSpc>
              <a:spcBef>
                <a:spcPts val="0"/>
              </a:spcBef>
              <a:spcAft>
                <a:spcPts val="0"/>
              </a:spcAft>
              <a:buClr>
                <a:schemeClr val="dk2"/>
              </a:buClr>
              <a:buSzPts val="2400"/>
              <a:buFont typeface="Arial"/>
              <a:buNone/>
            </a:pPr>
            <a:r>
              <a:rPr lang="en-US" dirty="0"/>
              <a:t>May 12, 2021</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Campus Highlights</a:t>
            </a:r>
            <a:endParaRPr dirty="0"/>
          </a:p>
        </p:txBody>
      </p:sp>
      <p:sp>
        <p:nvSpPr>
          <p:cNvPr id="2" name="Text Placeholder 1">
            <a:extLst>
              <a:ext uri="{FF2B5EF4-FFF2-40B4-BE49-F238E27FC236}">
                <a16:creationId xmlns:a16="http://schemas.microsoft.com/office/drawing/2014/main" id="{0DAABC8A-7C0E-4BB6-882F-1DE4D3E23334}"/>
              </a:ext>
            </a:extLst>
          </p:cNvPr>
          <p:cNvSpPr>
            <a:spLocks noGrp="1"/>
          </p:cNvSpPr>
          <p:nvPr>
            <p:ph type="body" idx="1"/>
          </p:nvPr>
        </p:nvSpPr>
        <p:spPr/>
        <p:txBody>
          <a:bodyPr/>
          <a:lstStyle/>
          <a:p>
            <a:pPr marL="50800" indent="0">
              <a:buNone/>
            </a:pPr>
            <a:r>
              <a:rPr lang="en-US" u="sng" dirty="0"/>
              <a:t>Navigated COVID-19</a:t>
            </a:r>
          </a:p>
          <a:p>
            <a:pPr marL="50800" indent="0">
              <a:buNone/>
            </a:pPr>
            <a:endParaRPr lang="en-US" dirty="0"/>
          </a:p>
          <a:p>
            <a:r>
              <a:rPr lang="en-US" dirty="0"/>
              <a:t>Lowest positivity rate per capita in the UNC system</a:t>
            </a:r>
          </a:p>
          <a:p>
            <a:r>
              <a:rPr lang="en-US" dirty="0"/>
              <a:t>One of the highest face to face instruction in the system</a:t>
            </a:r>
          </a:p>
          <a:p>
            <a:r>
              <a:rPr lang="en-US" dirty="0"/>
              <a:t>Established effective cross functional COVID team </a:t>
            </a:r>
          </a:p>
          <a:p>
            <a:r>
              <a:rPr lang="en-US" dirty="0"/>
              <a:t>Administered 7402 vaccines during UNCG Vaccine Clinic</a:t>
            </a:r>
          </a:p>
          <a:p>
            <a:r>
              <a:rPr lang="en-US" dirty="0"/>
              <a:t>Safely reinstated most research and scholarly activity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Campus Highlights</a:t>
            </a:r>
            <a:endParaRPr dirty="0"/>
          </a:p>
        </p:txBody>
      </p:sp>
      <p:sp>
        <p:nvSpPr>
          <p:cNvPr id="2" name="Text Placeholder 1">
            <a:extLst>
              <a:ext uri="{FF2B5EF4-FFF2-40B4-BE49-F238E27FC236}">
                <a16:creationId xmlns:a16="http://schemas.microsoft.com/office/drawing/2014/main" id="{0DAABC8A-7C0E-4BB6-882F-1DE4D3E23334}"/>
              </a:ext>
            </a:extLst>
          </p:cNvPr>
          <p:cNvSpPr>
            <a:spLocks noGrp="1"/>
          </p:cNvSpPr>
          <p:nvPr>
            <p:ph type="body" idx="1"/>
          </p:nvPr>
        </p:nvSpPr>
        <p:spPr>
          <a:xfrm>
            <a:off x="838200" y="2148175"/>
            <a:ext cx="10515600" cy="4379234"/>
          </a:xfrm>
        </p:spPr>
        <p:txBody>
          <a:bodyPr/>
          <a:lstStyle/>
          <a:p>
            <a:pPr marL="50800" indent="0">
              <a:buNone/>
            </a:pPr>
            <a:r>
              <a:rPr lang="en-US" u="sng" dirty="0"/>
              <a:t>Commitment to Equity, Diversity and Inclusion</a:t>
            </a:r>
          </a:p>
          <a:p>
            <a:pPr marL="50800" indent="0">
              <a:buNone/>
            </a:pPr>
            <a:endParaRPr lang="en-US" dirty="0"/>
          </a:p>
          <a:p>
            <a:r>
              <a:rPr lang="en-US" sz="2800" dirty="0">
                <a:effectLst/>
                <a:latin typeface="Calibri" panose="020F0502020204030204" pitchFamily="34" charset="0"/>
                <a:ea typeface="Calibri" panose="020F0502020204030204" pitchFamily="34" charset="0"/>
              </a:rPr>
              <a:t>Higher Education Excellence in Diversity (HEED) Award from INSIGHT Into Diversity magazine 3</a:t>
            </a:r>
            <a:r>
              <a:rPr lang="en-US" sz="2800" baseline="30000" dirty="0">
                <a:effectLst/>
                <a:latin typeface="Calibri" panose="020F0502020204030204" pitchFamily="34" charset="0"/>
                <a:ea typeface="Calibri" panose="020F0502020204030204" pitchFamily="34" charset="0"/>
              </a:rPr>
              <a:t>rd</a:t>
            </a:r>
            <a:r>
              <a:rPr lang="en-US" sz="2800" dirty="0">
                <a:effectLst/>
                <a:latin typeface="Calibri" panose="020F0502020204030204" pitchFamily="34" charset="0"/>
                <a:ea typeface="Calibri" panose="020F0502020204030204" pitchFamily="34" charset="0"/>
              </a:rPr>
              <a:t> Consecutive Year</a:t>
            </a:r>
          </a:p>
          <a:p>
            <a:r>
              <a:rPr lang="en-US" sz="2800" dirty="0">
                <a:effectLst/>
                <a:latin typeface="Calibri" panose="020F0502020204030204" pitchFamily="34" charset="0"/>
                <a:ea typeface="Times New Roman" panose="02020603050405020304" pitchFamily="18" charset="0"/>
              </a:rPr>
              <a:t>Recognized in The Chronicle (March 2021) for increasing diversity of underrepresented minority faculty from 2015 to 2020</a:t>
            </a:r>
          </a:p>
          <a:p>
            <a:r>
              <a:rPr lang="en-US" dirty="0">
                <a:latin typeface="Calibri" panose="020F0502020204030204" pitchFamily="34" charset="0"/>
              </a:rPr>
              <a:t>Other Campus Efforts: </a:t>
            </a:r>
            <a:r>
              <a:rPr lang="en-US" dirty="0">
                <a:latin typeface="Calibri" panose="020F0502020204030204" pitchFamily="34" charset="0"/>
                <a:hlinkClick r:id="rId3"/>
              </a:rPr>
              <a:t>https://diversity-inclusion.uncg.edu/</a:t>
            </a:r>
            <a:endParaRPr lang="en-US" dirty="0">
              <a:latin typeface="Calibri" panose="020F0502020204030204" pitchFamily="34" charset="0"/>
            </a:endParaRPr>
          </a:p>
          <a:p>
            <a:r>
              <a:rPr lang="en-US" dirty="0"/>
              <a:t>Accountability and Metrics: </a:t>
            </a:r>
            <a:r>
              <a:rPr lang="en-US" dirty="0">
                <a:hlinkClick r:id="rId4"/>
              </a:rPr>
              <a:t>https://diversity-inclusion.uncg.edu/diversity-dashboard/</a:t>
            </a:r>
            <a:endParaRPr lang="en-US" dirty="0"/>
          </a:p>
          <a:p>
            <a:endParaRPr lang="en-US" dirty="0"/>
          </a:p>
        </p:txBody>
      </p:sp>
    </p:spTree>
    <p:extLst>
      <p:ext uri="{BB962C8B-B14F-4D97-AF65-F5344CB8AC3E}">
        <p14:creationId xmlns:p14="http://schemas.microsoft.com/office/powerpoint/2010/main" val="111872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Campus Highlights</a:t>
            </a:r>
            <a:endParaRPr dirty="0"/>
          </a:p>
        </p:txBody>
      </p:sp>
      <p:sp>
        <p:nvSpPr>
          <p:cNvPr id="2" name="Text Placeholder 1">
            <a:extLst>
              <a:ext uri="{FF2B5EF4-FFF2-40B4-BE49-F238E27FC236}">
                <a16:creationId xmlns:a16="http://schemas.microsoft.com/office/drawing/2014/main" id="{0DAABC8A-7C0E-4BB6-882F-1DE4D3E23334}"/>
              </a:ext>
            </a:extLst>
          </p:cNvPr>
          <p:cNvSpPr>
            <a:spLocks noGrp="1"/>
          </p:cNvSpPr>
          <p:nvPr>
            <p:ph type="body" idx="1"/>
          </p:nvPr>
        </p:nvSpPr>
        <p:spPr>
          <a:xfrm>
            <a:off x="838200" y="2039815"/>
            <a:ext cx="10515600" cy="4487594"/>
          </a:xfrm>
        </p:spPr>
        <p:txBody>
          <a:bodyPr/>
          <a:lstStyle/>
          <a:p>
            <a:pPr marL="50800" indent="0">
              <a:buNone/>
            </a:pPr>
            <a:r>
              <a:rPr lang="en-US" u="sng" dirty="0"/>
              <a:t>Accolades</a:t>
            </a:r>
          </a:p>
          <a:p>
            <a:pPr marL="50800" indent="0">
              <a:buNone/>
            </a:pPr>
            <a:endParaRPr lang="en-US" dirty="0"/>
          </a:p>
          <a:p>
            <a:r>
              <a:rPr lang="en-US" sz="2800" dirty="0">
                <a:effectLst/>
                <a:latin typeface="Calibri" panose="020F0502020204030204" pitchFamily="34" charset="0"/>
                <a:ea typeface="Calibri" panose="020F0502020204030204" pitchFamily="34" charset="0"/>
              </a:rPr>
              <a:t>Met or Exceeded Annual Targets (3</a:t>
            </a:r>
            <a:r>
              <a:rPr lang="en-US" sz="2800" baseline="30000" dirty="0">
                <a:effectLst/>
                <a:latin typeface="Calibri" panose="020F0502020204030204" pitchFamily="34" charset="0"/>
                <a:ea typeface="Calibri" panose="020F0502020204030204" pitchFamily="34" charset="0"/>
              </a:rPr>
              <a:t>rd</a:t>
            </a:r>
            <a:r>
              <a:rPr lang="en-US" sz="2800" dirty="0">
                <a:effectLst/>
                <a:latin typeface="Calibri" panose="020F0502020204030204" pitchFamily="34" charset="0"/>
                <a:ea typeface="Calibri" panose="020F0502020204030204" pitchFamily="34" charset="0"/>
              </a:rPr>
              <a:t> consecutive year); only UNC System institution to meet all priority goals including 5 year graduation rates, enrollment of low income students to undergraduate degree efficiency for underrepresented students</a:t>
            </a:r>
          </a:p>
          <a:p>
            <a:r>
              <a:rPr lang="en-US" dirty="0">
                <a:latin typeface="Calibri" panose="020F0502020204030204" pitchFamily="34" charset="0"/>
                <a:ea typeface="Calibri" panose="020F0502020204030204" pitchFamily="34" charset="0"/>
                <a:cs typeface="Calibri" panose="020F0502020204030204" pitchFamily="34" charset="0"/>
              </a:rPr>
              <a:t>R</a:t>
            </a:r>
            <a:r>
              <a:rPr lang="en-US" sz="2800" dirty="0">
                <a:effectLst/>
                <a:latin typeface="Calibri" panose="020F0502020204030204" pitchFamily="34" charset="0"/>
                <a:ea typeface="Calibri" panose="020F0502020204030204" pitchFamily="34" charset="0"/>
                <a:cs typeface="Calibri" panose="020F0502020204030204" pitchFamily="34" charset="0"/>
              </a:rPr>
              <a:t>ecognized by US News &amp; World Report as #1 in NC and #25 nationally for social mobility, making a difference in the trajectory of our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0415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Campus Highlights</a:t>
            </a:r>
            <a:endParaRPr dirty="0"/>
          </a:p>
        </p:txBody>
      </p:sp>
      <p:sp>
        <p:nvSpPr>
          <p:cNvPr id="2" name="Text Placeholder 1">
            <a:extLst>
              <a:ext uri="{FF2B5EF4-FFF2-40B4-BE49-F238E27FC236}">
                <a16:creationId xmlns:a16="http://schemas.microsoft.com/office/drawing/2014/main" id="{0DAABC8A-7C0E-4BB6-882F-1DE4D3E23334}"/>
              </a:ext>
            </a:extLst>
          </p:cNvPr>
          <p:cNvSpPr>
            <a:spLocks noGrp="1"/>
          </p:cNvSpPr>
          <p:nvPr>
            <p:ph type="body" idx="1"/>
          </p:nvPr>
        </p:nvSpPr>
        <p:spPr>
          <a:xfrm>
            <a:off x="838200" y="2011680"/>
            <a:ext cx="10515600" cy="4515729"/>
          </a:xfrm>
        </p:spPr>
        <p:txBody>
          <a:bodyPr/>
          <a:lstStyle/>
          <a:p>
            <a:r>
              <a:rPr lang="en-US" dirty="0"/>
              <a:t>Multiple graduate programs ranked by US News &amp; World Report in the top 50 of their respective categories</a:t>
            </a:r>
          </a:p>
          <a:p>
            <a:pPr lvl="1"/>
            <a:r>
              <a:rPr lang="en-US" i="1" dirty="0"/>
              <a:t>Counseling and Educational Development </a:t>
            </a:r>
            <a:r>
              <a:rPr lang="en-US" dirty="0"/>
              <a:t>- #3 nationally/#1 NC</a:t>
            </a:r>
          </a:p>
          <a:p>
            <a:pPr lvl="1"/>
            <a:r>
              <a:rPr lang="en-US" i="1" dirty="0"/>
              <a:t>Master of Library &amp; Information Studies </a:t>
            </a:r>
            <a:r>
              <a:rPr lang="en-US" dirty="0"/>
              <a:t>- #22 nationally/#2 NC</a:t>
            </a:r>
          </a:p>
          <a:p>
            <a:pPr lvl="1"/>
            <a:r>
              <a:rPr lang="en-US" i="1" dirty="0"/>
              <a:t>Speech Pathology </a:t>
            </a:r>
            <a:r>
              <a:rPr lang="en-US" dirty="0"/>
              <a:t>- #45 nationally/#2 NC </a:t>
            </a:r>
          </a:p>
          <a:p>
            <a:pPr lvl="1"/>
            <a:r>
              <a:rPr lang="en-US" i="1" dirty="0"/>
              <a:t>School of Nursing </a:t>
            </a:r>
            <a:r>
              <a:rPr lang="en-US" dirty="0"/>
              <a:t>– MSN #47; DNP #48 (1 of only 3 NC universities with both an MSN program and a DNP program ranked in the top 50, joining Duke University and UNC Chapel Hill)</a:t>
            </a:r>
          </a:p>
          <a:p>
            <a:r>
              <a:rPr lang="en-US" sz="2400" dirty="0"/>
              <a:t>Ranked in 6 categories for excellence in online education by US News &amp; World Report, the most of any North Carolina school [e.g., master's of nursing (14th), bachelor's of business (19th)] </a:t>
            </a:r>
          </a:p>
          <a:p>
            <a:endParaRPr lang="en-US" dirty="0"/>
          </a:p>
        </p:txBody>
      </p:sp>
    </p:spTree>
    <p:extLst>
      <p:ext uri="{BB962C8B-B14F-4D97-AF65-F5344CB8AC3E}">
        <p14:creationId xmlns:p14="http://schemas.microsoft.com/office/powerpoint/2010/main" val="2218326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Campus Highlights</a:t>
            </a:r>
            <a:endParaRPr dirty="0"/>
          </a:p>
        </p:txBody>
      </p:sp>
      <p:sp>
        <p:nvSpPr>
          <p:cNvPr id="2" name="Text Placeholder 1">
            <a:extLst>
              <a:ext uri="{FF2B5EF4-FFF2-40B4-BE49-F238E27FC236}">
                <a16:creationId xmlns:a16="http://schemas.microsoft.com/office/drawing/2014/main" id="{0DAABC8A-7C0E-4BB6-882F-1DE4D3E23334}"/>
              </a:ext>
            </a:extLst>
          </p:cNvPr>
          <p:cNvSpPr>
            <a:spLocks noGrp="1"/>
          </p:cNvSpPr>
          <p:nvPr>
            <p:ph type="body" idx="1"/>
          </p:nvPr>
        </p:nvSpPr>
        <p:spPr>
          <a:xfrm>
            <a:off x="838200" y="2148175"/>
            <a:ext cx="10515600" cy="4379234"/>
          </a:xfrm>
        </p:spPr>
        <p:txBody>
          <a:bodyPr/>
          <a:lstStyle/>
          <a:p>
            <a:pPr marL="50800" indent="0">
              <a:buNone/>
            </a:pPr>
            <a:r>
              <a:rPr lang="en-US" u="sng" dirty="0"/>
              <a:t>Student Accolades</a:t>
            </a:r>
          </a:p>
          <a:p>
            <a:pPr marL="50800" indent="0">
              <a:buNone/>
            </a:pPr>
            <a:endParaRPr lang="en-US" dirty="0"/>
          </a:p>
          <a:p>
            <a:r>
              <a:rPr lang="en-US" dirty="0"/>
              <a:t>1 Undergraduate Selected as a Fulbright Award; 4 Selected as Semi-Finalists</a:t>
            </a:r>
          </a:p>
          <a:p>
            <a:r>
              <a:rPr lang="en-US" dirty="0"/>
              <a:t>First Goldwater Scholarship Winner since 2012 (1/410 in US)</a:t>
            </a:r>
          </a:p>
          <a:p>
            <a:endParaRPr lang="en-US" dirty="0"/>
          </a:p>
          <a:p>
            <a:pPr marL="50800" indent="0">
              <a:buNone/>
            </a:pPr>
            <a:endParaRPr lang="en-US" dirty="0"/>
          </a:p>
        </p:txBody>
      </p:sp>
    </p:spTree>
    <p:extLst>
      <p:ext uri="{BB962C8B-B14F-4D97-AF65-F5344CB8AC3E}">
        <p14:creationId xmlns:p14="http://schemas.microsoft.com/office/powerpoint/2010/main" val="321632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UNCG Cover Slides">
  <a:themeElements>
    <a:clrScheme name="uncg-brand-2018_v1">
      <a:dk1>
        <a:srgbClr val="000000"/>
      </a:dk1>
      <a:lt1>
        <a:srgbClr val="FFFFFF"/>
      </a:lt1>
      <a:dk2>
        <a:srgbClr val="0F2044"/>
      </a:dk2>
      <a:lt2>
        <a:srgbClr val="BEC0C2"/>
      </a:lt2>
      <a:accent1>
        <a:srgbClr val="FFB71B"/>
      </a:accent1>
      <a:accent2>
        <a:srgbClr val="92D1B3"/>
      </a:accent2>
      <a:accent3>
        <a:srgbClr val="00698C"/>
      </a:accent3>
      <a:accent4>
        <a:srgbClr val="A00C30"/>
      </a:accent4>
      <a:accent5>
        <a:srgbClr val="A59C87"/>
      </a:accent5>
      <a:accent6>
        <a:srgbClr val="4FC2BF"/>
      </a:accent6>
      <a:hlink>
        <a:srgbClr val="00698C"/>
      </a:hlink>
      <a:folHlink>
        <a:srgbClr val="A6B0B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NCG-White-TopNavyBar">
  <a:themeElements>
    <a:clrScheme name="uncg-brand-2018_v1">
      <a:dk1>
        <a:srgbClr val="000000"/>
      </a:dk1>
      <a:lt1>
        <a:srgbClr val="FFFFFF"/>
      </a:lt1>
      <a:dk2>
        <a:srgbClr val="0F2044"/>
      </a:dk2>
      <a:lt2>
        <a:srgbClr val="BEC0C2"/>
      </a:lt2>
      <a:accent1>
        <a:srgbClr val="FFB71B"/>
      </a:accent1>
      <a:accent2>
        <a:srgbClr val="92D1B3"/>
      </a:accent2>
      <a:accent3>
        <a:srgbClr val="00698C"/>
      </a:accent3>
      <a:accent4>
        <a:srgbClr val="A00C30"/>
      </a:accent4>
      <a:accent5>
        <a:srgbClr val="A59C87"/>
      </a:accent5>
      <a:accent6>
        <a:srgbClr val="4FC2BF"/>
      </a:accent6>
      <a:hlink>
        <a:srgbClr val="00698C"/>
      </a:hlink>
      <a:folHlink>
        <a:srgbClr val="A6B0B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NCG_End_ThankYou-Slides">
  <a:themeElements>
    <a:clrScheme name="uncg-brand-2018_v1">
      <a:dk1>
        <a:srgbClr val="000000"/>
      </a:dk1>
      <a:lt1>
        <a:srgbClr val="FFFFFF"/>
      </a:lt1>
      <a:dk2>
        <a:srgbClr val="0F2044"/>
      </a:dk2>
      <a:lt2>
        <a:srgbClr val="BEC0C2"/>
      </a:lt2>
      <a:accent1>
        <a:srgbClr val="FFB71B"/>
      </a:accent1>
      <a:accent2>
        <a:srgbClr val="92D1B3"/>
      </a:accent2>
      <a:accent3>
        <a:srgbClr val="00698C"/>
      </a:accent3>
      <a:accent4>
        <a:srgbClr val="A00C30"/>
      </a:accent4>
      <a:accent5>
        <a:srgbClr val="A59C87"/>
      </a:accent5>
      <a:accent6>
        <a:srgbClr val="4FC2BF"/>
      </a:accent6>
      <a:hlink>
        <a:srgbClr val="00698C"/>
      </a:hlink>
      <a:folHlink>
        <a:srgbClr val="A6B0B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530</Words>
  <Application>Microsoft Office PowerPoint</Application>
  <PresentationFormat>Widescreen</PresentationFormat>
  <Paragraphs>41</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Georgia</vt:lpstr>
      <vt:lpstr>Times New Roman</vt:lpstr>
      <vt:lpstr>UNCG Cover Slides</vt:lpstr>
      <vt:lpstr>UNCG-White-TopNavyBar</vt:lpstr>
      <vt:lpstr>UNCG_End_ThankYou-Slides</vt:lpstr>
      <vt:lpstr>PowerPoint Presentation</vt:lpstr>
      <vt:lpstr>State of the University ARF Annual Meeting </vt:lpstr>
      <vt:lpstr>Campus Highlights</vt:lpstr>
      <vt:lpstr>Campus Highlights</vt:lpstr>
      <vt:lpstr>Campus Highlights</vt:lpstr>
      <vt:lpstr>Campus Highlights</vt:lpstr>
      <vt:lpstr>Campus Highlights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Shelton</dc:creator>
  <cp:lastModifiedBy>barbara levin</cp:lastModifiedBy>
  <cp:revision>17</cp:revision>
  <dcterms:modified xsi:type="dcterms:W3CDTF">2021-05-14T16:47:37Z</dcterms:modified>
</cp:coreProperties>
</file>